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Proxima Nova"/>
      <p:regular r:id="rId33"/>
      <p:bold r:id="rId34"/>
      <p:italic r:id="rId35"/>
      <p:boldItalic r:id="rId36"/>
    </p:embeddedFont>
    <p:embeddedFont>
      <p:font typeface="Poppins"/>
      <p:regular r:id="rId37"/>
      <p:bold r:id="rId38"/>
      <p:italic r:id="rId39"/>
      <p:boldItalic r:id="rId40"/>
    </p:embeddedFont>
    <p:embeddedFont>
      <p:font typeface="Source Code Pro"/>
      <p:regular r:id="rId41"/>
      <p:bold r:id="rId42"/>
      <p:italic r:id="rId43"/>
      <p:boldItalic r:id="rId44"/>
    </p:embeddedFont>
    <p:embeddedFont>
      <p:font typeface="Alfa Slab One"/>
      <p:regular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13" Type="http://schemas.openxmlformats.org/officeDocument/2006/relationships/slide" Target="slides/slide8.xml"/><Relationship Id="rId39" Type="http://schemas.openxmlformats.org/officeDocument/2006/relationships/font" Target="fonts/Poppins-italic.fntdata"/><Relationship Id="rId18" Type="http://schemas.openxmlformats.org/officeDocument/2006/relationships/slide" Target="slides/slide13.xml"/><Relationship Id="rId42" Type="http://schemas.openxmlformats.org/officeDocument/2006/relationships/font" Target="fonts/SourceCodePro-bold.fntdata"/><Relationship Id="rId21" Type="http://schemas.openxmlformats.org/officeDocument/2006/relationships/slide" Target="slides/slide16.xml"/><Relationship Id="rId34" Type="http://schemas.openxmlformats.org/officeDocument/2006/relationships/font" Target="fonts/ProximaNova-bold.fntdata"/><Relationship Id="rId47" Type="http://schemas.openxmlformats.org/officeDocument/2006/relationships/customXml" Target="../customXml/item2.xml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29" Type="http://schemas.openxmlformats.org/officeDocument/2006/relationships/slide" Target="slides/slide24.xml"/><Relationship Id="rId16" Type="http://schemas.openxmlformats.org/officeDocument/2006/relationships/slide" Target="slides/slide11.xml"/><Relationship Id="rId40" Type="http://schemas.openxmlformats.org/officeDocument/2006/relationships/font" Target="fonts/Poppins-boldItalic.fntdata"/><Relationship Id="rId24" Type="http://schemas.openxmlformats.org/officeDocument/2006/relationships/slide" Target="slides/slide19.xml"/><Relationship Id="rId45" Type="http://schemas.openxmlformats.org/officeDocument/2006/relationships/font" Target="fonts/AlfaSlabOne-regular.fntdata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font" Target="fonts/Poppins-regular.fntdata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36" Type="http://schemas.openxmlformats.org/officeDocument/2006/relationships/font" Target="fonts/ProximaNova-boldItalic.fntdata"/><Relationship Id="rId44" Type="http://schemas.openxmlformats.org/officeDocument/2006/relationships/font" Target="fonts/SourceCodePro-boldItalic.fntdata"/><Relationship Id="rId31" Type="http://schemas.openxmlformats.org/officeDocument/2006/relationships/slide" Target="slides/slide26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slide" Target="slides/slide17.xml"/><Relationship Id="rId43" Type="http://schemas.openxmlformats.org/officeDocument/2006/relationships/font" Target="fonts/SourceCodePro-italic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font" Target="fonts/ProximaNova-italic.fntdata"/><Relationship Id="rId14" Type="http://schemas.openxmlformats.org/officeDocument/2006/relationships/slide" Target="slides/slide9.xml"/><Relationship Id="rId48" Type="http://schemas.openxmlformats.org/officeDocument/2006/relationships/customXml" Target="../customXml/item3.xml"/><Relationship Id="rId8" Type="http://schemas.openxmlformats.org/officeDocument/2006/relationships/slide" Target="slides/slide3.xml"/><Relationship Id="rId3" Type="http://schemas.openxmlformats.org/officeDocument/2006/relationships/presProps" Target="presProps.xml"/><Relationship Id="rId25" Type="http://schemas.openxmlformats.org/officeDocument/2006/relationships/slide" Target="slides/slide20.xml"/><Relationship Id="rId3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38" Type="http://schemas.openxmlformats.org/officeDocument/2006/relationships/font" Target="fonts/Poppins-bold.fntdata"/><Relationship Id="rId46" Type="http://schemas.openxmlformats.org/officeDocument/2006/relationships/customXml" Target="../customXml/item1.xml"/><Relationship Id="rId20" Type="http://schemas.openxmlformats.org/officeDocument/2006/relationships/slide" Target="slides/slide15.xml"/><Relationship Id="rId41" Type="http://schemas.openxmlformats.org/officeDocument/2006/relationships/font" Target="fonts/SourceCodePro-regular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b302634f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b302634f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b302634f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b302634f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b302634f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b302634f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7bdc47b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7bdc47b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b302634f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b302634f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b302634fa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b302634f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b302634fa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b302634f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b302634f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b302634f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b302634f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b302634f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b302634f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b302634f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b0ce2809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b0ce2809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b302634fa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b302634fa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b302634f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b302634f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b302634f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b302634f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b302634fa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b302634f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b302634f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b302634f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b302634f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b302634f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98cc52f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98cc52f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2171d96fa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2171d96fa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b302634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b302634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b302634f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b302634f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b302634f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b302634f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b302634f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b302634f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b302634f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b302634f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98cc52fd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98cc52fd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b302634f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b302634f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53" name="Google Shape;53;p13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6" name="Google Shape;5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Char char="●"/>
              <a:defRPr sz="1400"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○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■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●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○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■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●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Source Code Pro"/>
              <a:buChar char="○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Source Code Pro"/>
              <a:buChar char="■"/>
              <a:defRPr sz="12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>
                <a:solidFill>
                  <a:schemeClr val="lt1"/>
                </a:solidFill>
              </a:defRPr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○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29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■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29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29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○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29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■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29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29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○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29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Poppins"/>
              <a:buChar char="■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hyperlink" Target="https://getbootstrap.com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hyperlink" Target="https://tailwindcss.com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&amp; CSS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Positioning and Layout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/>
          <p:nvPr/>
        </p:nvSpPr>
        <p:spPr>
          <a:xfrm>
            <a:off x="289250" y="435375"/>
            <a:ext cx="8520600" cy="432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Absolute 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062275"/>
            <a:ext cx="8520600" cy="10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"absolute" value will take the element out of the normal flow and position it in relation to the window (or the closest non-static element).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896250"/>
            <a:ext cx="4323300" cy="27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.top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absolute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top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-</a:t>
            </a:r>
            <a:r>
              <a:rPr lang="en" sz="15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5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yellow</a:t>
            </a:r>
            <a:endParaRPr sz="1500">
              <a:solidFill>
                <a:srgbClr val="718C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5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.bottom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absolute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bottom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5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right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60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5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5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 sz="15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5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green</a:t>
            </a:r>
            <a:endParaRPr sz="1500">
              <a:solidFill>
                <a:srgbClr val="718C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>
              <a:solidFill>
                <a:srgbClr val="C8282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4572000" y="2146625"/>
            <a:ext cx="4260300" cy="16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</a:t>
            </a:r>
            <a:r>
              <a:rPr lang="en" sz="1500">
                <a:solidFill>
                  <a:schemeClr val="accent4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500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class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=”</a:t>
            </a:r>
            <a:r>
              <a:rPr lang="en" sz="1500">
                <a:solidFill>
                  <a:srgbClr val="8959A8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top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”&gt;Up Here&lt;/</a:t>
            </a:r>
            <a:r>
              <a:rPr lang="en" sz="1500">
                <a:solidFill>
                  <a:schemeClr val="accent4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&gt;</a:t>
            </a:r>
            <a:endParaRPr sz="1500">
              <a:solidFill>
                <a:schemeClr val="dk2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</a:t>
            </a:r>
            <a:r>
              <a:rPr lang="en" sz="1500">
                <a:solidFill>
                  <a:schemeClr val="accent4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500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class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=”</a:t>
            </a:r>
            <a:r>
              <a:rPr lang="en" sz="1500">
                <a:solidFill>
                  <a:srgbClr val="8959A8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bottom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”&gt;Down Here&lt;/</a:t>
            </a:r>
            <a:r>
              <a:rPr lang="en" sz="1500">
                <a:solidFill>
                  <a:schemeClr val="accent4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&gt;</a:t>
            </a:r>
            <a:endParaRPr sz="1500">
              <a:solidFill>
                <a:schemeClr val="dk2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502325" y="0"/>
            <a:ext cx="1065300" cy="426000"/>
          </a:xfrm>
          <a:prstGeom prst="rect">
            <a:avLst/>
          </a:prstGeom>
          <a:solidFill>
            <a:srgbClr val="EAB7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Up Here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6512175" y="4757175"/>
            <a:ext cx="1324200" cy="426000"/>
          </a:xfrm>
          <a:prstGeom prst="rect">
            <a:avLst/>
          </a:prstGeom>
          <a:solidFill>
            <a:srgbClr val="718C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Down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Here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Absolute Positioning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Here's an example of an image with a caption absolutely positioned over top of it.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 containing div has a position of relative, and the caption has a position of absolute.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600" y="1089025"/>
            <a:ext cx="3305175" cy="35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5173950" y="2831450"/>
            <a:ext cx="1872000" cy="456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Lovely Biscuits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Z-index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847850"/>
            <a:ext cx="4323300" cy="30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.bottom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absolute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bottom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4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60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yellow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4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.top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absolute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bottom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4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15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60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green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4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z-index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4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4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4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400">
              <a:solidFill>
                <a:srgbClr val="C82829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C8282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381600" y="1017725"/>
            <a:ext cx="85206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Sometimes elements overlap. You can change the order of overlapping with z-index. The element with highest z-index goes on top.</a:t>
            </a:r>
            <a:endParaRPr sz="800"/>
          </a:p>
        </p:txBody>
      </p:sp>
      <p:sp>
        <p:nvSpPr>
          <p:cNvPr id="151" name="Google Shape;151;p25"/>
          <p:cNvSpPr txBox="1"/>
          <p:nvPr/>
        </p:nvSpPr>
        <p:spPr>
          <a:xfrm>
            <a:off x="4709175" y="2922625"/>
            <a:ext cx="2930400" cy="684900"/>
          </a:xfrm>
          <a:prstGeom prst="rect">
            <a:avLst/>
          </a:prstGeom>
          <a:solidFill>
            <a:srgbClr val="EAB7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Bottom</a:t>
            </a:r>
            <a:endParaRPr sz="24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4709175" y="2877200"/>
            <a:ext cx="769200" cy="572700"/>
          </a:xfrm>
          <a:prstGeom prst="rect">
            <a:avLst/>
          </a:prstGeom>
          <a:solidFill>
            <a:srgbClr val="718C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Top</a:t>
            </a:r>
            <a:endParaRPr sz="24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2.4.4</a:t>
            </a:r>
            <a:endParaRPr/>
          </a:p>
        </p:txBody>
      </p:sp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9" name="Google Shape;159;p26"/>
          <p:cNvSpPr txBox="1"/>
          <p:nvPr>
            <p:ph idx="2" type="body"/>
          </p:nvPr>
        </p:nvSpPr>
        <p:spPr>
          <a:xfrm>
            <a:off x="4903775" y="35725"/>
            <a:ext cx="3837000" cy="55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Student: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Create Task-2.4.4.html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Let's add some positioning.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Create a div that contains an image and a caption, and position the caption absolutely overtop the image.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latin typeface="Proxima Nova"/>
                <a:ea typeface="Proxima Nova"/>
                <a:cs typeface="Proxima Nova"/>
                <a:sym typeface="Proxima Nova"/>
              </a:rPr>
              <a:t>Together: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Commit the change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Push to remote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Float</a:t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"Floating" an element takes it in the normal flow, as far to the left or right of its containing element as possible.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Any other elements, such as paragraphs or lists, will wrap around the floated element.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Always specify a width when floating an element, otherwise the element is likely to take up the whole page and not appear floated.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specify a) whether an element is floated or not, and b) which side it ﬂoats 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Float: Example</a:t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Below a &lt;blockquote&gt; is floated to the left, allowing text to wrap around it on the right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263" y="1917774"/>
            <a:ext cx="5799474" cy="30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Float</a:t>
            </a:r>
            <a:endParaRPr/>
          </a:p>
        </p:txBody>
      </p:sp>
      <p:sp>
        <p:nvSpPr>
          <p:cNvPr id="178" name="Google Shape;178;p29"/>
          <p:cNvSpPr txBox="1"/>
          <p:nvPr>
            <p:ph idx="1" type="body"/>
          </p:nvPr>
        </p:nvSpPr>
        <p:spPr>
          <a:xfrm>
            <a:off x="311700" y="1152475"/>
            <a:ext cx="30210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.float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float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Width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200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background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yellow</a:t>
            </a: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9" name="Google Shape;179;p29"/>
          <p:cNvSpPr txBox="1"/>
          <p:nvPr/>
        </p:nvSpPr>
        <p:spPr>
          <a:xfrm>
            <a:off x="3484775" y="1232625"/>
            <a:ext cx="2100000" cy="1568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00"/>
                </a:highlight>
                <a:latin typeface="Poppins"/>
                <a:ea typeface="Poppins"/>
                <a:cs typeface="Poppins"/>
                <a:sym typeface="Poppins"/>
              </a:rPr>
              <a:t>Hi, I'm a yellow box with black text.</a:t>
            </a:r>
            <a:endParaRPr sz="1800">
              <a:highlight>
                <a:srgbClr val="FFFF00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00"/>
                </a:highlight>
                <a:latin typeface="Poppins"/>
                <a:ea typeface="Poppins"/>
                <a:cs typeface="Poppins"/>
                <a:sym typeface="Poppins"/>
              </a:rPr>
              <a:t>I like to hang out on the left side.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0" name="Google Shape;180;p29"/>
          <p:cNvSpPr txBox="1"/>
          <p:nvPr/>
        </p:nvSpPr>
        <p:spPr>
          <a:xfrm>
            <a:off x="3484775" y="1232625"/>
            <a:ext cx="5659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Not floating element</a:t>
            </a:r>
            <a:endParaRPr sz="1800"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Not floating element</a:t>
            </a:r>
            <a:endParaRPr sz="1800"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</a:t>
            </a: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Not floating element</a:t>
            </a:r>
            <a:endParaRPr sz="1800"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Not floating element</a:t>
            </a:r>
            <a:endParaRPr sz="1800"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                                     Not floating element with wrapping. Lorem ipsum dolor sit amet, consectetur adipisicing elit, sed do eiusmod tempor incididunt ut labore et dolore magna aliqua.  </a:t>
            </a:r>
            <a:endParaRPr sz="1800"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Placing elements side by side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11700" y="1152475"/>
            <a:ext cx="85206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want two block level elements to be side by side, you need to float both elements. One left, and one right.</a:t>
            </a:r>
            <a:endParaRPr/>
          </a:p>
        </p:txBody>
      </p:sp>
      <p:sp>
        <p:nvSpPr>
          <p:cNvPr id="187" name="Google Shape;187;p30"/>
          <p:cNvSpPr txBox="1"/>
          <p:nvPr/>
        </p:nvSpPr>
        <p:spPr>
          <a:xfrm>
            <a:off x="411000" y="2298825"/>
            <a:ext cx="3180300" cy="1902300"/>
          </a:xfrm>
          <a:prstGeom prst="rect">
            <a:avLst/>
          </a:prstGeom>
          <a:solidFill>
            <a:srgbClr val="718C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highlight>
                  <a:srgbClr val="688836"/>
                </a:highlight>
              </a:rPr>
              <a:t>width: 300px;</a:t>
            </a:r>
            <a:endParaRPr sz="2700">
              <a:solidFill>
                <a:srgbClr val="FFFFFF"/>
              </a:solidFill>
              <a:highlight>
                <a:srgbClr val="68883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highlight>
                  <a:srgbClr val="688836"/>
                </a:highlight>
              </a:rPr>
              <a:t>float: left;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3941450" y="2314050"/>
            <a:ext cx="4078200" cy="1826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width: 400px;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float: right;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304475" y="2101000"/>
            <a:ext cx="7897800" cy="232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311700" y="1152475"/>
            <a:ext cx="4436400" cy="24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5969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3555C"/>
                </a:solidFill>
                <a:highlight>
                  <a:srgbClr val="FFFFFF"/>
                </a:highlight>
              </a:rPr>
              <a:t>Clearing tells the element on which side (right, left, both) other elements </a:t>
            </a:r>
            <a:r>
              <a:rPr b="1" lang="en">
                <a:solidFill>
                  <a:srgbClr val="53555C"/>
                </a:solidFill>
                <a:highlight>
                  <a:srgbClr val="FFFFFF"/>
                </a:highlight>
              </a:rPr>
              <a:t>cannot</a:t>
            </a:r>
            <a:r>
              <a:rPr lang="en">
                <a:solidFill>
                  <a:srgbClr val="53555C"/>
                </a:solidFill>
                <a:highlight>
                  <a:srgbClr val="FFFFFF"/>
                </a:highlight>
              </a:rPr>
              <a:t> appear.</a:t>
            </a:r>
            <a:endParaRPr>
              <a:solidFill>
                <a:srgbClr val="53555C"/>
              </a:solidFill>
              <a:highlight>
                <a:srgbClr val="FFFFFF"/>
              </a:highlight>
            </a:endParaRPr>
          </a:p>
          <a:p>
            <a:pPr indent="-342900" lvl="0" marL="5969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3555C"/>
                </a:solidFill>
                <a:highlight>
                  <a:srgbClr val="FFFFFF"/>
                </a:highlight>
              </a:rPr>
              <a:t>If you had an image floated left, and you did not want the paragraph to appear next to it, you would add </a:t>
            </a:r>
            <a:r>
              <a:rPr b="1" lang="en">
                <a:solidFill>
                  <a:srgbClr val="53555C"/>
                </a:solidFill>
                <a:highlight>
                  <a:srgbClr val="FFFFFF"/>
                </a:highlight>
              </a:rPr>
              <a:t>clear: left;</a:t>
            </a:r>
            <a:r>
              <a:rPr lang="en">
                <a:solidFill>
                  <a:srgbClr val="53555C"/>
                </a:solidFill>
                <a:highlight>
                  <a:srgbClr val="FFFFFF"/>
                </a:highlight>
              </a:rPr>
              <a:t> to the paragraph.</a:t>
            </a:r>
            <a:endParaRPr>
              <a:solidFill>
                <a:srgbClr val="53555C"/>
              </a:solidFill>
              <a:highlight>
                <a:srgbClr val="FFFFFF"/>
              </a:highlight>
            </a:endParaRPr>
          </a:p>
          <a:p>
            <a:pPr indent="-342900" lvl="0" marL="5969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Font typeface="Poppins"/>
              <a:buChar char="●"/>
            </a:pPr>
            <a:r>
              <a:rPr lang="en">
                <a:solidFill>
                  <a:srgbClr val="53555C"/>
                </a:solidFill>
                <a:highlight>
                  <a:srgbClr val="FFFFFF"/>
                </a:highlight>
              </a:rPr>
              <a:t>Clearing both sides makes sure ﬂoats don’t ﬂow past the clear element.</a:t>
            </a:r>
            <a:endParaRPr>
              <a:solidFill>
                <a:srgbClr val="53555C"/>
              </a:solidFill>
              <a:highlight>
                <a:srgbClr val="FFFFFF"/>
              </a:highlight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1"/>
          <p:cNvSpPr txBox="1"/>
          <p:nvPr/>
        </p:nvSpPr>
        <p:spPr>
          <a:xfrm>
            <a:off x="5767425" y="13239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clear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 </a:t>
            </a: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right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clear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 </a:t>
            </a: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1600"/>
              </a:spcBef>
              <a:spcAft>
                <a:spcPts val="1100"/>
              </a:spcAft>
              <a:buNone/>
            </a:pP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clear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 </a:t>
            </a:r>
            <a:r>
              <a:rPr lang="en" sz="18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both</a:t>
            </a: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</a:t>
            </a:r>
            <a:endParaRPr/>
          </a:p>
        </p:txBody>
      </p:sp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4907525" y="1533900"/>
            <a:ext cx="601200" cy="1525800"/>
          </a:xfrm>
          <a:prstGeom prst="rect">
            <a:avLst/>
          </a:prstGeom>
          <a:solidFill>
            <a:srgbClr val="EAB7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hi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hi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hi</a:t>
            </a:r>
            <a:endParaRPr sz="2400">
              <a:solidFill>
                <a:srgbClr val="53555C"/>
              </a:solidFill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311700" y="1308700"/>
            <a:ext cx="3386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.float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8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8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float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8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8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width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800">
                <a:solidFill>
                  <a:srgbClr val="F5871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50</a:t>
            </a:r>
            <a:r>
              <a:rPr lang="en" sz="18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8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background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8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yellow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8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.clear-left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800">
              <a:solidFill>
                <a:srgbClr val="4D4D4C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800">
                <a:solidFill>
                  <a:srgbClr val="EAB7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clear</a:t>
            </a:r>
            <a:r>
              <a:rPr lang="en" sz="1800">
                <a:solidFill>
                  <a:srgbClr val="4D4D4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8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endParaRPr sz="1800">
              <a:solidFill>
                <a:srgbClr val="718C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800">
              <a:solidFill>
                <a:srgbClr val="C82829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04" name="Google Shape;204;p32"/>
          <p:cNvSpPr txBox="1"/>
          <p:nvPr/>
        </p:nvSpPr>
        <p:spPr>
          <a:xfrm>
            <a:off x="5508725" y="1533900"/>
            <a:ext cx="3530700" cy="11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55C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Not floating element</a:t>
            </a:r>
            <a:endParaRPr sz="2400">
              <a:solidFill>
                <a:srgbClr val="53555C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55C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Not floating element</a:t>
            </a:r>
            <a:endParaRPr sz="2400">
              <a:solidFill>
                <a:srgbClr val="53555C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5" name="Google Shape;205;p32"/>
          <p:cNvSpPr txBox="1"/>
          <p:nvPr/>
        </p:nvSpPr>
        <p:spPr>
          <a:xfrm>
            <a:off x="4907525" y="3059700"/>
            <a:ext cx="3924900" cy="28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3555C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Non-floating element with a class of </a:t>
            </a:r>
            <a:r>
              <a:rPr b="1" lang="en" sz="2400">
                <a:solidFill>
                  <a:srgbClr val="53555C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.clear-left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Positioning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222950"/>
            <a:ext cx="8520600" cy="33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HTML elements are positioned static by default.</a:t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Static elements are positioned in the normal ﬂow of the page</a:t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Static elements ignore top, bottom, right or left property specifications.</a:t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2.4.5</a:t>
            </a:r>
            <a:endParaRPr/>
          </a:p>
        </p:txBody>
      </p:sp>
      <p:sp>
        <p:nvSpPr>
          <p:cNvPr id="211" name="Google Shape;211;p33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2" name="Google Shape;212;p33"/>
          <p:cNvSpPr txBox="1"/>
          <p:nvPr>
            <p:ph idx="2" type="body"/>
          </p:nvPr>
        </p:nvSpPr>
        <p:spPr>
          <a:xfrm>
            <a:off x="4939500" y="62500"/>
            <a:ext cx="3837000" cy="5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Student: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ICreate Task-2.4.5.html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Set up with a basic html page structure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Create a div with the class of sidebar, and and main div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Then </a:t>
            </a: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 float our sidebar and main div.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latin typeface="Proxima Nova"/>
                <a:ea typeface="Proxima Nova"/>
                <a:cs typeface="Proxima Nova"/>
                <a:sym typeface="Proxima Nova"/>
              </a:rPr>
              <a:t>Don’t forget to give them both a width</a:t>
            </a:r>
            <a:endParaRPr b="1"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latin typeface="Proxima Nova"/>
                <a:ea typeface="Proxima Nova"/>
                <a:cs typeface="Proxima Nova"/>
                <a:sym typeface="Proxima Nova"/>
              </a:rPr>
              <a:t>Together: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Commit the change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Push to remote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DRY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rgbClr val="53555C"/>
                </a:solidFill>
                <a:highlight>
                  <a:schemeClr val="lt1"/>
                </a:highlight>
              </a:rPr>
              <a:t>As a general coding principle, </a:t>
            </a:r>
            <a:r>
              <a:rPr b="1" lang="en" sz="2400">
                <a:solidFill>
                  <a:srgbClr val="53555C"/>
                </a:solidFill>
                <a:highlight>
                  <a:schemeClr val="lt1"/>
                </a:highlight>
              </a:rPr>
              <a:t>D</a:t>
            </a:r>
            <a:r>
              <a:rPr lang="en" sz="2400">
                <a:solidFill>
                  <a:srgbClr val="53555C"/>
                </a:solidFill>
                <a:highlight>
                  <a:schemeClr val="lt1"/>
                </a:highlight>
              </a:rPr>
              <a:t>on't </a:t>
            </a:r>
            <a:r>
              <a:rPr b="1" lang="en" sz="2400">
                <a:solidFill>
                  <a:srgbClr val="53555C"/>
                </a:solidFill>
                <a:highlight>
                  <a:schemeClr val="lt1"/>
                </a:highlight>
              </a:rPr>
              <a:t>R</a:t>
            </a:r>
            <a:r>
              <a:rPr lang="en" sz="2400">
                <a:solidFill>
                  <a:srgbClr val="53555C"/>
                </a:solidFill>
                <a:highlight>
                  <a:schemeClr val="lt1"/>
                </a:highlight>
              </a:rPr>
              <a:t>epeat </a:t>
            </a:r>
            <a:r>
              <a:rPr b="1" lang="en" sz="2400">
                <a:solidFill>
                  <a:srgbClr val="53555C"/>
                </a:solidFill>
                <a:highlight>
                  <a:schemeClr val="lt1"/>
                </a:highlight>
              </a:rPr>
              <a:t>Y</a:t>
            </a:r>
            <a:r>
              <a:rPr lang="en" sz="2400">
                <a:solidFill>
                  <a:srgbClr val="53555C"/>
                </a:solidFill>
                <a:highlight>
                  <a:schemeClr val="lt1"/>
                </a:highlight>
              </a:rPr>
              <a:t>ourself.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Frameworks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 and libraries help us with common tasks - things like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floating, centering elements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Developing for </a:t>
            </a:r>
            <a:r>
              <a:rPr lang="en"/>
              <a:t>different</a:t>
            </a:r>
            <a:r>
              <a:rPr lang="en"/>
              <a:t> screen sizes and ratios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Keeping code tidy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Resetting styles to a standard ‘starting position’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Bootstrap 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From Twitter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Mobile First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Very Widely Used</a:t>
            </a:r>
            <a:endParaRPr sz="2400"/>
          </a:p>
        </p:txBody>
      </p:sp>
      <p:pic>
        <p:nvPicPr>
          <p:cNvPr id="236" name="Google Shape;23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875" y="1471600"/>
            <a:ext cx="2381250" cy="22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7"/>
          <p:cNvSpPr txBox="1"/>
          <p:nvPr/>
        </p:nvSpPr>
        <p:spPr>
          <a:xfrm>
            <a:off x="5386975" y="4125750"/>
            <a:ext cx="32718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https://getbootstrap.com/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Tailwind</a:t>
            </a:r>
            <a:r>
              <a:rPr lang="en"/>
              <a:t> </a:t>
            </a:r>
            <a:endParaRPr/>
          </a:p>
        </p:txBody>
      </p:sp>
      <p:sp>
        <p:nvSpPr>
          <p:cNvPr id="243" name="Google Shape;243;p3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New kid on the block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Low Level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Highly customisable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Component based</a:t>
            </a:r>
            <a:endParaRPr sz="2400"/>
          </a:p>
        </p:txBody>
      </p:sp>
      <p:pic>
        <p:nvPicPr>
          <p:cNvPr id="244" name="Google Shape;2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425" y="1969350"/>
            <a:ext cx="4445875" cy="12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8"/>
          <p:cNvSpPr txBox="1"/>
          <p:nvPr/>
        </p:nvSpPr>
        <p:spPr>
          <a:xfrm>
            <a:off x="5832300" y="4260875"/>
            <a:ext cx="300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https://tailwindcss.com/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265500" y="1375600"/>
            <a:ext cx="4045200" cy="2190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Take away Tasks 2.4.6</a:t>
            </a:r>
            <a:endParaRPr b="1" sz="4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1" name="Google Shape;251;p39"/>
          <p:cNvSpPr txBox="1"/>
          <p:nvPr>
            <p:ph idx="2" type="body"/>
          </p:nvPr>
        </p:nvSpPr>
        <p:spPr>
          <a:xfrm>
            <a:off x="4939500" y="67825"/>
            <a:ext cx="3837000" cy="5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</a:rPr>
              <a:t>Update: Your CPD &amp; Commit / Push</a:t>
            </a:r>
            <a:endParaRPr b="1"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</a:rPr>
              <a:t>Additional: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</a:rPr>
              <a:t>Retake:</a:t>
            </a:r>
            <a:r>
              <a:rPr lang="en" sz="1600">
                <a:solidFill>
                  <a:srgbClr val="FFFFFF"/>
                </a:solidFill>
              </a:rPr>
              <a:t> HTML w3School Quiz and screenshot to compare your scores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</a:rPr>
              <a:t>Take: </a:t>
            </a:r>
            <a:r>
              <a:rPr lang="en" sz="1600">
                <a:solidFill>
                  <a:srgbClr val="FFFFFF"/>
                </a:solidFill>
              </a:rPr>
              <a:t>CSS W3Schools Quiz and take a screenshot, and add to your CPD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52" name="Google Shape;252;p39"/>
          <p:cNvSpPr txBox="1"/>
          <p:nvPr/>
        </p:nvSpPr>
        <p:spPr>
          <a:xfrm>
            <a:off x="599800" y="3467350"/>
            <a:ext cx="3344100" cy="9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418225" y="143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Positioning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2146650"/>
            <a:ext cx="4323300" cy="27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&lt;img src=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"img/richtea.png"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&lt;img src=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"img/bourbon.png"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&lt;img src=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"img/gingernut.png"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&lt;img src=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"img/mmilk.png"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&lt;img src=</a:t>
            </a:r>
            <a:r>
              <a:rPr lang="en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"img/ccream.png"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/&gt;</a:t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81600" y="1017725"/>
            <a:ext cx="85206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Static elements ignore top, bottom, right or left property specifications.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000" y="2146650"/>
            <a:ext cx="4267202" cy="212913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5691467" y="3202200"/>
            <a:ext cx="3225900" cy="112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Positioning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2146650"/>
            <a:ext cx="4323300" cy="27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&lt;p&gt;</a:t>
            </a:r>
            <a:r>
              <a:rPr lang="en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Greetings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&lt;/p&gt;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&lt;p&gt;</a:t>
            </a:r>
            <a:r>
              <a:rPr lang="en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Hello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&lt;/p&gt;</a:t>
            </a:r>
            <a:endParaRPr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&lt;p&gt;</a:t>
            </a:r>
            <a:r>
              <a:rPr lang="en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Hi there!</a:t>
            </a:r>
            <a:r>
              <a:rPr lang="en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&lt;/p&gt;</a:t>
            </a:r>
            <a:endParaRPr>
              <a:solidFill>
                <a:srgbClr val="C8282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81600" y="1017725"/>
            <a:ext cx="85206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In normal flow, block boxes flow from top to bottom, making a new line after every box.</a:t>
            </a: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4572000" y="2146625"/>
            <a:ext cx="4260300" cy="16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Greetings</a:t>
            </a:r>
            <a:endParaRPr sz="2400">
              <a:solidFill>
                <a:schemeClr val="dk2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Hello</a:t>
            </a:r>
            <a:endParaRPr sz="2400">
              <a:solidFill>
                <a:schemeClr val="dk2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Hi there!</a:t>
            </a:r>
            <a:endParaRPr sz="2400">
              <a:solidFill>
                <a:schemeClr val="dk2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Relative 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Takes the element out of the normal flow, allowing it to be moved to the top, left, right or bottom.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Does not affect the elements surrounding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Makes an element a "positioning context" in which to position other elements relative to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Relative positioning and absolute positioning are used together.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Relative 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Takes the element out of the normal flow, allowing it to be moved to the top, left, right or bottom.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Does not affect the elements surrounding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Makes an element a "positioning context" in which to position other elements relative to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Relative positioning and absolute positioning are used together.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Relative</a:t>
            </a:r>
            <a:r>
              <a:rPr lang="en"/>
              <a:t> Positioning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2451000"/>
            <a:ext cx="4323300" cy="24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82829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.relative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600">
                <a:solidFill>
                  <a:srgbClr val="EAB7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relative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600">
                <a:solidFill>
                  <a:srgbClr val="EAB7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600">
                <a:solidFill>
                  <a:srgbClr val="F5871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80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600">
                <a:solidFill>
                  <a:srgbClr val="EAB7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top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600">
                <a:solidFill>
                  <a:srgbClr val="F5871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20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600">
                <a:solidFill>
                  <a:srgbClr val="EAB7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height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600">
                <a:solidFill>
                  <a:srgbClr val="F5871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100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 sz="1600">
                <a:solidFill>
                  <a:srgbClr val="EAB7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 sz="1600">
                <a:solidFill>
                  <a:srgbClr val="718C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yellow</a:t>
            </a: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4D4C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50800" marR="508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D4D4C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C8282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381600" y="1017725"/>
            <a:ext cx="8520600" cy="11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The "relative" value will still put the element in the normal flow, but then offset it according to top/left/right/bottom properties.</a:t>
            </a:r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4709175" y="2922625"/>
            <a:ext cx="2930400" cy="684900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5256800" y="3090125"/>
            <a:ext cx="2930400" cy="684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Hi there!</a:t>
            </a:r>
            <a:endParaRPr sz="24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265500" y="1563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2.4.3</a:t>
            </a:r>
            <a:endParaRPr/>
          </a:p>
        </p:txBody>
      </p:sp>
      <p:sp>
        <p:nvSpPr>
          <p:cNvPr id="117" name="Google Shape;117;p21"/>
          <p:cNvSpPr txBox="1"/>
          <p:nvPr>
            <p:ph idx="2" type="body"/>
          </p:nvPr>
        </p:nvSpPr>
        <p:spPr>
          <a:xfrm>
            <a:off x="4939500" y="62500"/>
            <a:ext cx="3837000" cy="5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roxima Nova"/>
                <a:ea typeface="Proxima Nova"/>
                <a:cs typeface="Proxima Nova"/>
                <a:sym typeface="Proxima Nova"/>
              </a:rPr>
              <a:t>Student: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In your code editor create Task-2.4.3.html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Set up with a basic html page structure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Create a div with the class of relative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Use the code opposite, then change the left and top to see the div move to its new position.</a:t>
            </a:r>
            <a:endParaRPr b="1"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latin typeface="Proxima Nova"/>
                <a:ea typeface="Proxima Nova"/>
                <a:cs typeface="Proxima Nova"/>
                <a:sym typeface="Proxima Nova"/>
              </a:rPr>
              <a:t>Together: 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Commit the change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Push to remote</a:t>
            </a:r>
            <a:endParaRPr sz="1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379475" y="1838700"/>
            <a:ext cx="3924000" cy="3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82829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.relative 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position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relative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left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>
                <a:solidFill>
                  <a:srgbClr val="F5871F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80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top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>
                <a:solidFill>
                  <a:srgbClr val="F5871F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20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height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>
                <a:solidFill>
                  <a:srgbClr val="F5871F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100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width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>
                <a:solidFill>
                  <a:srgbClr val="F5871F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100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px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background-color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yellow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B7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border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:</a:t>
            </a:r>
            <a:r>
              <a:rPr lang="en">
                <a:solidFill>
                  <a:srgbClr val="718C00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1px solid green</a:t>
            </a: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4D4D4C"/>
                </a:solidFill>
                <a:highlight>
                  <a:schemeClr val="lt1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endParaRPr>
              <a:solidFill>
                <a:srgbClr val="4D4D4C"/>
              </a:solidFill>
              <a:highlight>
                <a:schemeClr val="lt1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Absolute</a:t>
            </a:r>
            <a:r>
              <a:rPr lang="en"/>
              <a:t> 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Positions element outside of the normal flow.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 absolutely positioned element is offset from its container block, positioned relative.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Its container block is the first element that has a position other than static.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no such element is found, the container block is &lt;html&gt;.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Other elements act as if it's not there.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Determined by its oﬀset values in the properties top, bottom, right and left.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E4B80B360C5B4B9916BA06BEDE610D" ma:contentTypeVersion="6" ma:contentTypeDescription="Create a new document." ma:contentTypeScope="" ma:versionID="3077ffb9676d47a5a962457d88ed4f34">
  <xsd:schema xmlns:xsd="http://www.w3.org/2001/XMLSchema" xmlns:xs="http://www.w3.org/2001/XMLSchema" xmlns:p="http://schemas.microsoft.com/office/2006/metadata/properties" xmlns:ns2="27bb9539-dfb3-40e8-9474-a751d962fafa" targetNamespace="http://schemas.microsoft.com/office/2006/metadata/properties" ma:root="true" ma:fieldsID="a72e0e5196ffda39c2430609d75c351a" ns2:_="">
    <xsd:import namespace="27bb9539-dfb3-40e8-9474-a751d962f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bb9539-dfb3-40e8-9474-a751d962fa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87D4357-570F-40A2-AAB2-6ED0F8D50267}"/>
</file>

<file path=customXml/itemProps2.xml><?xml version="1.0" encoding="utf-8"?>
<ds:datastoreItem xmlns:ds="http://schemas.openxmlformats.org/officeDocument/2006/customXml" ds:itemID="{1576C625-69F2-486A-B0E3-3D626D2D7141}"/>
</file>

<file path=customXml/itemProps3.xml><?xml version="1.0" encoding="utf-8"?>
<ds:datastoreItem xmlns:ds="http://schemas.openxmlformats.org/officeDocument/2006/customXml" ds:itemID="{FE1BBC48-5CF7-41A3-B7A9-E3B20E92B591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0x01010038E4B80B360C5B4B9916BA06BEDE610D</vt:lpwstr>
  </property>
</Properties>
</file>